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7"/>
  </p:notesMasterIdLst>
  <p:handoutMasterIdLst>
    <p:handoutMasterId r:id="rId18"/>
  </p:handoutMasterIdLst>
  <p:sldIdLst>
    <p:sldId id="380" r:id="rId2"/>
    <p:sldId id="392" r:id="rId3"/>
    <p:sldId id="389" r:id="rId4"/>
    <p:sldId id="393" r:id="rId5"/>
    <p:sldId id="390" r:id="rId6"/>
    <p:sldId id="396" r:id="rId7"/>
    <p:sldId id="407" r:id="rId8"/>
    <p:sldId id="398" r:id="rId9"/>
    <p:sldId id="399" r:id="rId10"/>
    <p:sldId id="400" r:id="rId11"/>
    <p:sldId id="401" r:id="rId12"/>
    <p:sldId id="402" r:id="rId13"/>
    <p:sldId id="403" r:id="rId14"/>
    <p:sldId id="404" r:id="rId15"/>
    <p:sldId id="388" r:id="rId16"/>
  </p:sldIdLst>
  <p:sldSz cx="9144000" cy="5143500" type="screen16x9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F18680-E054-41AD-8BC1-D1AEF772440D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Stile medio 1 - Color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Stile medio 1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C4B1156A-380E-4F78-BDF5-A606A8083BF9}" styleName="Stile medio 4 - Color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5202B0CA-FC54-4496-8BCA-5EF66A818D29}" styleName="Stile 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2DE63D5-997A-4646-A377-4702673A728D}" styleName="Stile chiaro 2 - Colore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B344D84-9AFB-497E-A393-DC336BA19D2E}" styleName="Stile medio 3 - Color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Stile chi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2" autoAdjust="0"/>
    <p:restoredTop sz="93946" autoAdjust="0"/>
  </p:normalViewPr>
  <p:slideViewPr>
    <p:cSldViewPr snapToGrid="0">
      <p:cViewPr varScale="1">
        <p:scale>
          <a:sx n="83" d="100"/>
          <a:sy n="83" d="100"/>
        </p:scale>
        <p:origin x="996" y="52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>
            <a:extLst>
              <a:ext uri="{FF2B5EF4-FFF2-40B4-BE49-F238E27FC236}">
                <a16:creationId xmlns:a16="http://schemas.microsoft.com/office/drawing/2014/main" id="{ACB1F9A6-0D5B-4F75-8B62-E434D611D79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60771" name="Rectangle 3">
            <a:extLst>
              <a:ext uri="{FF2B5EF4-FFF2-40B4-BE49-F238E27FC236}">
                <a16:creationId xmlns:a16="http://schemas.microsoft.com/office/drawing/2014/main" id="{25552D95-EF92-46A1-81B1-00D4AEE37FE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688AD0D9-3C0A-46F1-9AAE-4F0D7F223CD4}" type="datetimeFigureOut">
              <a:rPr lang="it-IT"/>
              <a:pPr>
                <a:defRPr/>
              </a:pPr>
              <a:t>22/09/2021</a:t>
            </a:fld>
            <a:endParaRPr lang="it-IT"/>
          </a:p>
        </p:txBody>
      </p:sp>
      <p:sp>
        <p:nvSpPr>
          <p:cNvPr id="160772" name="Rectangle 4">
            <a:extLst>
              <a:ext uri="{FF2B5EF4-FFF2-40B4-BE49-F238E27FC236}">
                <a16:creationId xmlns:a16="http://schemas.microsoft.com/office/drawing/2014/main" id="{1101752F-93AB-43C9-95AF-6CB3FA4B631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60773" name="Rectangle 5">
            <a:extLst>
              <a:ext uri="{FF2B5EF4-FFF2-40B4-BE49-F238E27FC236}">
                <a16:creationId xmlns:a16="http://schemas.microsoft.com/office/drawing/2014/main" id="{AFD03EE1-599F-4976-82FF-764F0627307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0204AFE-6646-421C-BF4E-EECC30AF93E5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A71B0E23-9658-44B9-B189-91BEFD50034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4D0E93B7-EF74-4818-84FC-86423045680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9220" name="Rectangle 4">
            <a:extLst>
              <a:ext uri="{FF2B5EF4-FFF2-40B4-BE49-F238E27FC236}">
                <a16:creationId xmlns:a16="http://schemas.microsoft.com/office/drawing/2014/main" id="{F4B6000F-5BF9-4268-8E55-B8283F3EE38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37FA7086-E047-4CBA-88B7-3995F5680CF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92BE18D1-5334-4D0E-B1B8-E9EAA5A59C4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91BA2665-5C0B-488C-98DE-292453F2A4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13F36A57-5549-4297-B858-566B66F619A6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egnaposto immagine diapositiva 1">
            <a:extLst>
              <a:ext uri="{FF2B5EF4-FFF2-40B4-BE49-F238E27FC236}">
                <a16:creationId xmlns:a16="http://schemas.microsoft.com/office/drawing/2014/main" id="{46C2652C-1F6E-4531-B477-738DDB538E6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Segnaposto note 2">
            <a:extLst>
              <a:ext uri="{FF2B5EF4-FFF2-40B4-BE49-F238E27FC236}">
                <a16:creationId xmlns:a16="http://schemas.microsoft.com/office/drawing/2014/main" id="{3A8E099E-C2BC-4C93-AC2D-8DA24F70F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2292" name="Segnaposto numero diapositiva 3">
            <a:extLst>
              <a:ext uri="{FF2B5EF4-FFF2-40B4-BE49-F238E27FC236}">
                <a16:creationId xmlns:a16="http://schemas.microsoft.com/office/drawing/2014/main" id="{C9086177-143E-4A45-80DC-8AC6857A61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0BA87297-D3A4-4A74-B712-66DBD9A8F8E7}" type="slidenum">
              <a:rPr lang="it-IT" altLang="it-IT" b="0" smtClean="0"/>
              <a:pPr/>
              <a:t>1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egnaposto immagine diapositiva 1">
            <a:extLst>
              <a:ext uri="{FF2B5EF4-FFF2-40B4-BE49-F238E27FC236}">
                <a16:creationId xmlns:a16="http://schemas.microsoft.com/office/drawing/2014/main" id="{5506A3C6-4D8F-4C2A-B4F5-1094115E7E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Segnaposto note 2">
            <a:extLst>
              <a:ext uri="{FF2B5EF4-FFF2-40B4-BE49-F238E27FC236}">
                <a16:creationId xmlns:a16="http://schemas.microsoft.com/office/drawing/2014/main" id="{1CEB244A-109C-440A-A542-A108EF0B13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7412" name="Segnaposto numero diapositiva 3">
            <a:extLst>
              <a:ext uri="{FF2B5EF4-FFF2-40B4-BE49-F238E27FC236}">
                <a16:creationId xmlns:a16="http://schemas.microsoft.com/office/drawing/2014/main" id="{DEFD8D85-92DB-48E2-B9C5-3DDCC8771B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ACCCEEB7-6AA1-4FC4-AF3D-24BC0C3E1C9A}" type="slidenum">
              <a:rPr lang="it-IT" altLang="it-IT" b="0" smtClean="0"/>
              <a:pPr/>
              <a:t>5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egnaposto immagine diapositiva 1">
            <a:extLst>
              <a:ext uri="{FF2B5EF4-FFF2-40B4-BE49-F238E27FC236}">
                <a16:creationId xmlns:a16="http://schemas.microsoft.com/office/drawing/2014/main" id="{59C593FC-7DB7-4112-A5B3-0C3708463F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Segnaposto note 2">
            <a:extLst>
              <a:ext uri="{FF2B5EF4-FFF2-40B4-BE49-F238E27FC236}">
                <a16:creationId xmlns:a16="http://schemas.microsoft.com/office/drawing/2014/main" id="{6892C7D7-3C53-4ED6-9200-4DC880F4F1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1508" name="Segnaposto numero diapositiva 3">
            <a:extLst>
              <a:ext uri="{FF2B5EF4-FFF2-40B4-BE49-F238E27FC236}">
                <a16:creationId xmlns:a16="http://schemas.microsoft.com/office/drawing/2014/main" id="{E8BFBEC5-3874-4FE6-A5B0-4544DAC50D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DA1716D5-BC6A-413E-8888-6BFFF03EDE56}" type="slidenum">
              <a:rPr lang="it-IT" altLang="it-IT" b="0" smtClean="0"/>
              <a:pPr/>
              <a:t>6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egnaposto immagine diapositiva 1">
            <a:extLst>
              <a:ext uri="{FF2B5EF4-FFF2-40B4-BE49-F238E27FC236}">
                <a16:creationId xmlns:a16="http://schemas.microsoft.com/office/drawing/2014/main" id="{59C593FC-7DB7-4112-A5B3-0C3708463F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Segnaposto note 2">
            <a:extLst>
              <a:ext uri="{FF2B5EF4-FFF2-40B4-BE49-F238E27FC236}">
                <a16:creationId xmlns:a16="http://schemas.microsoft.com/office/drawing/2014/main" id="{6892C7D7-3C53-4ED6-9200-4DC880F4F1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1508" name="Segnaposto numero diapositiva 3">
            <a:extLst>
              <a:ext uri="{FF2B5EF4-FFF2-40B4-BE49-F238E27FC236}">
                <a16:creationId xmlns:a16="http://schemas.microsoft.com/office/drawing/2014/main" id="{E8BFBEC5-3874-4FE6-A5B0-4544DAC50D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DA1716D5-BC6A-413E-8888-6BFFF03EDE56}" type="slidenum">
              <a:rPr lang="it-IT" altLang="it-IT" b="0" smtClean="0"/>
              <a:pPr/>
              <a:t>7</a:t>
            </a:fld>
            <a:endParaRPr lang="it-IT" altLang="it-IT" b="0"/>
          </a:p>
        </p:txBody>
      </p:sp>
    </p:spTree>
    <p:extLst>
      <p:ext uri="{BB962C8B-B14F-4D97-AF65-F5344CB8AC3E}">
        <p14:creationId xmlns:p14="http://schemas.microsoft.com/office/powerpoint/2010/main" val="524734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egnaposto immagine diapositiva 1">
            <a:extLst>
              <a:ext uri="{FF2B5EF4-FFF2-40B4-BE49-F238E27FC236}">
                <a16:creationId xmlns:a16="http://schemas.microsoft.com/office/drawing/2014/main" id="{44BF82B0-3959-435E-A1EC-52007F4D608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Segnaposto note 2">
            <a:extLst>
              <a:ext uri="{FF2B5EF4-FFF2-40B4-BE49-F238E27FC236}">
                <a16:creationId xmlns:a16="http://schemas.microsoft.com/office/drawing/2014/main" id="{13AE86E1-D0D0-4FB8-9272-57D04BA85E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3556" name="Segnaposto numero diapositiva 3">
            <a:extLst>
              <a:ext uri="{FF2B5EF4-FFF2-40B4-BE49-F238E27FC236}">
                <a16:creationId xmlns:a16="http://schemas.microsoft.com/office/drawing/2014/main" id="{6765B16B-D97A-4E8A-A580-29660C5FA0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EDC6CDF7-6A01-4E5F-B510-FB4298CF0163}" type="slidenum">
              <a:rPr lang="it-IT" altLang="it-IT" b="0" smtClean="0"/>
              <a:pPr/>
              <a:t>8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egnaposto immagine diapositiva 1">
            <a:extLst>
              <a:ext uri="{FF2B5EF4-FFF2-40B4-BE49-F238E27FC236}">
                <a16:creationId xmlns:a16="http://schemas.microsoft.com/office/drawing/2014/main" id="{807A9743-6252-4BED-B48C-C3FD7C3990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Segnaposto note 2">
            <a:extLst>
              <a:ext uri="{FF2B5EF4-FFF2-40B4-BE49-F238E27FC236}">
                <a16:creationId xmlns:a16="http://schemas.microsoft.com/office/drawing/2014/main" id="{8E80BE85-56BA-485E-93AC-EC6BC6D9BC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5604" name="Segnaposto numero diapositiva 3">
            <a:extLst>
              <a:ext uri="{FF2B5EF4-FFF2-40B4-BE49-F238E27FC236}">
                <a16:creationId xmlns:a16="http://schemas.microsoft.com/office/drawing/2014/main" id="{0BD6AF10-4950-4F08-A086-769B3D1A32F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223DF4BB-C56A-4042-A04F-6412F57400D9}" type="slidenum">
              <a:rPr lang="it-IT" altLang="it-IT" b="0" smtClean="0"/>
              <a:pPr/>
              <a:t>9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egnaposto immagine diapositiva 1">
            <a:extLst>
              <a:ext uri="{FF2B5EF4-FFF2-40B4-BE49-F238E27FC236}">
                <a16:creationId xmlns:a16="http://schemas.microsoft.com/office/drawing/2014/main" id="{281326F8-88FB-4A72-8E23-F3C5C1125EF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Segnaposto note 2">
            <a:extLst>
              <a:ext uri="{FF2B5EF4-FFF2-40B4-BE49-F238E27FC236}">
                <a16:creationId xmlns:a16="http://schemas.microsoft.com/office/drawing/2014/main" id="{B5261EFE-03B8-4F4A-8B86-A7CB75AFD9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7652" name="Segnaposto numero diapositiva 3">
            <a:extLst>
              <a:ext uri="{FF2B5EF4-FFF2-40B4-BE49-F238E27FC236}">
                <a16:creationId xmlns:a16="http://schemas.microsoft.com/office/drawing/2014/main" id="{F415F77D-BC9B-4F49-BB23-4037015AD62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A9DD5B3B-586D-4B6D-A77E-31FA491691D1}" type="slidenum">
              <a:rPr lang="it-IT" altLang="it-IT" b="0" smtClean="0"/>
              <a:pPr/>
              <a:t>10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egnaposto immagine diapositiva 1">
            <a:extLst>
              <a:ext uri="{FF2B5EF4-FFF2-40B4-BE49-F238E27FC236}">
                <a16:creationId xmlns:a16="http://schemas.microsoft.com/office/drawing/2014/main" id="{0933B3C2-F627-4CEB-9DAC-C2FB3FF0B1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Segnaposto note 2">
            <a:extLst>
              <a:ext uri="{FF2B5EF4-FFF2-40B4-BE49-F238E27FC236}">
                <a16:creationId xmlns:a16="http://schemas.microsoft.com/office/drawing/2014/main" id="{27BEB81A-4816-45CE-9C37-BF329DFE77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9700" name="Segnaposto numero diapositiva 3">
            <a:extLst>
              <a:ext uri="{FF2B5EF4-FFF2-40B4-BE49-F238E27FC236}">
                <a16:creationId xmlns:a16="http://schemas.microsoft.com/office/drawing/2014/main" id="{C8C12ADC-1AAF-4418-85DB-0E495C561D2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9370E7F6-1FAE-4AE3-93B5-BC4E6D095284}" type="slidenum">
              <a:rPr lang="it-IT" altLang="it-IT" b="0" smtClean="0"/>
              <a:pPr/>
              <a:t>11</a:t>
            </a:fld>
            <a:endParaRPr lang="it-IT" altLang="it-IT" b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6A298795-59B9-4CE1-A889-43CDF52D459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6">
            <a:extLst>
              <a:ext uri="{FF2B5EF4-FFF2-40B4-BE49-F238E27FC236}">
                <a16:creationId xmlns:a16="http://schemas.microsoft.com/office/drawing/2014/main" id="{DB6A85DD-C063-4A0D-92FB-A65C1CC1DC8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213" y="1701800"/>
            <a:ext cx="6249987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706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3E9A2A54-DFDD-452D-98BB-8D9DFE760F8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27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id="{D7B97C6D-26CD-42A2-8EB7-6846E4321C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700088"/>
            <a:ext cx="5616575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549351"/>
            <a:ext cx="7772400" cy="11025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0"/>
          </p:nvPr>
        </p:nvSpPr>
        <p:spPr>
          <a:xfrm>
            <a:off x="1871662" y="4004432"/>
            <a:ext cx="5400675" cy="6477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748168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647F5E3-35C3-4577-B980-B3987ECD5A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Picture 3" descr="SigilloLogoLAST_WhiteOK">
            <a:extLst>
              <a:ext uri="{FF2B5EF4-FFF2-40B4-BE49-F238E27FC236}">
                <a16:creationId xmlns:a16="http://schemas.microsoft.com/office/drawing/2014/main" id="{C9183CCE-A650-4F3E-AEC1-2D6A83CF40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163" y="1279525"/>
            <a:ext cx="5781675" cy="258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666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8BF34B2A-32ED-42F2-9B00-EDAC43F9E96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0"/>
          </p:nvPr>
        </p:nvSpPr>
        <p:spPr>
          <a:xfrm>
            <a:off x="1763713" y="1851025"/>
            <a:ext cx="5616575" cy="122555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129386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D1A8DEC-FD15-4A7C-800B-CA7809CDEEF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96838" y="0"/>
            <a:ext cx="9348788" cy="8556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1DBABA4B-79CD-4E9E-A04E-E8DB984B948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52400"/>
            <a:ext cx="21463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90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960B46D9-8429-4945-B68A-0C7DF1882EF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55113" cy="5762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it-IT" altLang="it-IT" sz="240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A963107A-0A85-4851-942B-966F202C2E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95263"/>
            <a:ext cx="3036888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407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6">
            <a:extLst>
              <a:ext uri="{FF2B5EF4-FFF2-40B4-BE49-F238E27FC236}">
                <a16:creationId xmlns:a16="http://schemas.microsoft.com/office/drawing/2014/main" id="{A0ED5B3A-A5F6-4288-B841-D4706ADD08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8" y="187325"/>
            <a:ext cx="3325812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Connettore 1 5">
            <a:extLst>
              <a:ext uri="{FF2B5EF4-FFF2-40B4-BE49-F238E27FC236}">
                <a16:creationId xmlns:a16="http://schemas.microsoft.com/office/drawing/2014/main" id="{33D5175F-4279-4259-A179-B9C87254EFE7}"/>
              </a:ext>
            </a:extLst>
          </p:cNvPr>
          <p:cNvCxnSpPr>
            <a:cxnSpLocks/>
          </p:cNvCxnSpPr>
          <p:nvPr userDrawn="1"/>
        </p:nvCxnSpPr>
        <p:spPr>
          <a:xfrm>
            <a:off x="0" y="576263"/>
            <a:ext cx="9180513" cy="0"/>
          </a:xfrm>
          <a:prstGeom prst="line">
            <a:avLst/>
          </a:prstGeom>
          <a:ln w="19050"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1770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892C96E5-515A-4DF7-9C88-DCDA166121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9238" y="911225"/>
            <a:ext cx="8645525" cy="385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Click to edit Master text styles</a:t>
            </a:r>
          </a:p>
          <a:p>
            <a:pPr lvl="1"/>
            <a:r>
              <a:rPr lang="it-IT" altLang="it-IT"/>
              <a:t>Second level</a:t>
            </a:r>
          </a:p>
          <a:p>
            <a:pPr lvl="2"/>
            <a:r>
              <a:rPr lang="it-IT" altLang="it-IT"/>
              <a:t>Third level</a:t>
            </a:r>
          </a:p>
          <a:p>
            <a:pPr lvl="3"/>
            <a:r>
              <a:rPr lang="it-IT" altLang="it-IT"/>
              <a:t>Fourth level</a:t>
            </a:r>
          </a:p>
          <a:p>
            <a:pPr lvl="4"/>
            <a:r>
              <a:rPr lang="it-IT" altLang="it-IT"/>
              <a:t>Fifth level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CA65078C-AAE2-4EF0-AC1B-E6BE310ED73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4786313"/>
            <a:ext cx="28956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900" b="0">
                <a:latin typeface="Arial" charset="0"/>
              </a:defRPr>
            </a:lvl1pPr>
          </a:lstStyle>
          <a:p>
            <a:pPr>
              <a:defRPr/>
            </a:pPr>
            <a:r>
              <a:rPr lang="it-IT"/>
              <a:t>Facoltà di Economia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A1C3EEA7-579F-4B3A-94A7-784E1012B2C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286250" y="4786313"/>
            <a:ext cx="5715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900" b="0"/>
            </a:lvl1pPr>
          </a:lstStyle>
          <a:p>
            <a:pPr>
              <a:defRPr/>
            </a:pPr>
            <a:fld id="{C794035C-985A-49FC-A095-ACC9AE94BA70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62" r:id="rId1"/>
    <p:sldLayoutId id="2147484163" r:id="rId2"/>
    <p:sldLayoutId id="2147484164" r:id="rId3"/>
    <p:sldLayoutId id="2147484165" r:id="rId4"/>
    <p:sldLayoutId id="2147484166" r:id="rId5"/>
    <p:sldLayoutId id="2147484167" r:id="rId6"/>
    <p:sldLayoutId id="2147484168" r:id="rId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2100">
          <a:solidFill>
            <a:schemeClr val="tx1"/>
          </a:solidFill>
          <a:latin typeface="Arial" charset="0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Arial" charset="0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" charset="0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Arial" charset="0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Arial" charset="0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">
            <a:extLst>
              <a:ext uri="{FF2B5EF4-FFF2-40B4-BE49-F238E27FC236}">
                <a16:creationId xmlns:a16="http://schemas.microsoft.com/office/drawing/2014/main" id="{D46CF1C2-28EE-46CD-B8A0-53ED3FFD8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655888"/>
            <a:ext cx="777240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3600" b="0">
                <a:solidFill>
                  <a:schemeClr val="bg1"/>
                </a:solidFill>
              </a:rPr>
              <a:t>Spoofing GPS</a:t>
            </a:r>
            <a:endParaRPr lang="it-IT" altLang="it-IT" sz="2800" b="0">
              <a:solidFill>
                <a:schemeClr val="bg1"/>
              </a:solidFill>
            </a:endParaRPr>
          </a:p>
        </p:txBody>
      </p:sp>
      <p:sp>
        <p:nvSpPr>
          <p:cNvPr id="11267" name="CasellaDiTesto 3">
            <a:extLst>
              <a:ext uri="{FF2B5EF4-FFF2-40B4-BE49-F238E27FC236}">
                <a16:creationId xmlns:a16="http://schemas.microsoft.com/office/drawing/2014/main" id="{522948F7-F70E-4F69-9A1B-74A288792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9325" y="3930650"/>
            <a:ext cx="24399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it-IT" altLang="it-IT" b="0">
                <a:solidFill>
                  <a:schemeClr val="bg1"/>
                </a:solidFill>
              </a:rPr>
              <a:t>Relatore:</a:t>
            </a:r>
          </a:p>
          <a:p>
            <a:r>
              <a:rPr lang="it-IT" altLang="it-IT" b="0">
                <a:solidFill>
                  <a:schemeClr val="bg1"/>
                </a:solidFill>
              </a:rPr>
              <a:t>Prof. Stefano Tomasin</a:t>
            </a:r>
            <a:endParaRPr lang="it-IT" altLang="it-IT"/>
          </a:p>
        </p:txBody>
      </p:sp>
      <p:sp>
        <p:nvSpPr>
          <p:cNvPr id="11268" name="CasellaDiTesto 4">
            <a:extLst>
              <a:ext uri="{FF2B5EF4-FFF2-40B4-BE49-F238E27FC236}">
                <a16:creationId xmlns:a16="http://schemas.microsoft.com/office/drawing/2014/main" id="{2737BF3D-8898-474B-B2BE-680F03A497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1825" y="3929063"/>
            <a:ext cx="243998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/>
            <a:r>
              <a:rPr lang="it-IT" altLang="it-IT" b="0">
                <a:solidFill>
                  <a:schemeClr val="bg1"/>
                </a:solidFill>
              </a:rPr>
              <a:t>Laureando:</a:t>
            </a:r>
          </a:p>
          <a:p>
            <a:pPr algn="r"/>
            <a:r>
              <a:rPr lang="it-IT" altLang="it-IT" b="0">
                <a:solidFill>
                  <a:schemeClr val="bg1"/>
                </a:solidFill>
              </a:rPr>
              <a:t>Pietro Valente</a:t>
            </a:r>
            <a:endParaRPr lang="it-IT" altLang="it-I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CasellaDiTesto 8">
            <a:extLst>
              <a:ext uri="{FF2B5EF4-FFF2-40B4-BE49-F238E27FC236}">
                <a16:creationId xmlns:a16="http://schemas.microsoft.com/office/drawing/2014/main" id="{A3F551BC-BEB8-4B69-B107-105E865B1D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 dirty="0">
                <a:solidFill>
                  <a:schemeClr val="bg1"/>
                </a:solidFill>
              </a:rPr>
              <a:t>Distanza reale – 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 dirty="0">
                <a:solidFill>
                  <a:schemeClr val="bg1"/>
                </a:solidFill>
              </a:rPr>
              <a:t>distanza RTK</a:t>
            </a:r>
          </a:p>
        </p:txBody>
      </p:sp>
      <p:pic>
        <p:nvPicPr>
          <p:cNvPr id="26627" name="Immagine 2">
            <a:extLst>
              <a:ext uri="{FF2B5EF4-FFF2-40B4-BE49-F238E27FC236}">
                <a16:creationId xmlns:a16="http://schemas.microsoft.com/office/drawing/2014/main" id="{26ED8FCE-BDA6-4FF4-AA1A-21D80A0F26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50" y="1235075"/>
            <a:ext cx="7785100" cy="356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CasellaDiTesto 8">
            <a:extLst>
              <a:ext uri="{FF2B5EF4-FFF2-40B4-BE49-F238E27FC236}">
                <a16:creationId xmlns:a16="http://schemas.microsoft.com/office/drawing/2014/main" id="{423ECE8A-E31C-44B1-821B-000C0E0C65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solidFill>
                  <a:schemeClr val="bg1"/>
                </a:solidFill>
              </a:rPr>
              <a:t>3.Confronto sperimentazioni</a:t>
            </a:r>
          </a:p>
        </p:txBody>
      </p:sp>
      <p:sp>
        <p:nvSpPr>
          <p:cNvPr id="28677" name="CasellaDiTesto 5">
            <a:extLst>
              <a:ext uri="{FF2B5EF4-FFF2-40B4-BE49-F238E27FC236}">
                <a16:creationId xmlns:a16="http://schemas.microsoft.com/office/drawing/2014/main" id="{D4C5172A-E619-4ACB-97C7-3A106734C1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0470" y="1189772"/>
            <a:ext cx="97331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it-IT" altLang="it-IT" b="0" dirty="0"/>
              <a:t>R S </a:t>
            </a:r>
            <a:r>
              <a:rPr lang="it-IT" altLang="it-IT" b="0" dirty="0" err="1"/>
              <a:t>S</a:t>
            </a:r>
            <a:r>
              <a:rPr lang="it-IT" altLang="it-IT" b="0" dirty="0"/>
              <a:t> I</a:t>
            </a:r>
          </a:p>
        </p:txBody>
      </p:sp>
      <p:sp>
        <p:nvSpPr>
          <p:cNvPr id="28678" name="CasellaDiTesto 8">
            <a:extLst>
              <a:ext uri="{FF2B5EF4-FFF2-40B4-BE49-F238E27FC236}">
                <a16:creationId xmlns:a16="http://schemas.microsoft.com/office/drawing/2014/main" id="{4664EBC2-67ED-4425-9355-E4FEC76AB7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9417" y="1188185"/>
            <a:ext cx="1134916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it-IT" altLang="it-IT" b="0" dirty="0"/>
              <a:t>R T K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F53AC57-5297-4ACF-9D2A-B9D6FF3CC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7133927"/>
              </p:ext>
            </p:extLst>
          </p:nvPr>
        </p:nvGraphicFramePr>
        <p:xfrm>
          <a:off x="835453" y="1708897"/>
          <a:ext cx="3123345" cy="2756019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0411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1115">
                  <a:extLst>
                    <a:ext uri="{9D8B030D-6E8A-4147-A177-3AD203B41FA5}">
                      <a16:colId xmlns:a16="http://schemas.microsoft.com/office/drawing/2014/main" val="2862518355"/>
                    </a:ext>
                  </a:extLst>
                </a:gridCol>
                <a:gridCol w="1041115">
                  <a:extLst>
                    <a:ext uri="{9D8B030D-6E8A-4147-A177-3AD203B41FA5}">
                      <a16:colId xmlns:a16="http://schemas.microsoft.com/office/drawing/2014/main" val="2021149151"/>
                    </a:ext>
                  </a:extLst>
                </a:gridCol>
              </a:tblGrid>
              <a:tr h="4967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Distanza</a:t>
                      </a:r>
                      <a:endParaRPr kumimoji="0" lang="it-IT" altLang="it-IT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3071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Media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3071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Varianza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3071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81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1m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0.93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0.01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481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2m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1.91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0.17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481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3m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3.02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0.71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481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4m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5.24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2.47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620778E3-2A71-45FF-B6E1-646307824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368224"/>
              </p:ext>
            </p:extLst>
          </p:nvPr>
        </p:nvGraphicFramePr>
        <p:xfrm>
          <a:off x="5185203" y="1698625"/>
          <a:ext cx="3123345" cy="2756019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0411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1115">
                  <a:extLst>
                    <a:ext uri="{9D8B030D-6E8A-4147-A177-3AD203B41FA5}">
                      <a16:colId xmlns:a16="http://schemas.microsoft.com/office/drawing/2014/main" val="2862518355"/>
                    </a:ext>
                  </a:extLst>
                </a:gridCol>
                <a:gridCol w="1041115">
                  <a:extLst>
                    <a:ext uri="{9D8B030D-6E8A-4147-A177-3AD203B41FA5}">
                      <a16:colId xmlns:a16="http://schemas.microsoft.com/office/drawing/2014/main" val="2021149151"/>
                    </a:ext>
                  </a:extLst>
                </a:gridCol>
              </a:tblGrid>
              <a:tr h="4967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Distanza</a:t>
                      </a:r>
                      <a:endParaRPr kumimoji="0" lang="it-IT" altLang="it-IT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3071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Media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3071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Varianza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3071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81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1m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1.49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0.90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481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2m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2.56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0.78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481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3m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3.25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1.01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481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4m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4.13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0.75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EFB78353-F3C2-4253-9736-DFF21C637ED5}"/>
                  </a:ext>
                </a:extLst>
              </p:cNvPr>
              <p:cNvSpPr txBox="1"/>
              <p:nvPr/>
            </p:nvSpPr>
            <p:spPr>
              <a:xfrm>
                <a:off x="794335" y="1168747"/>
                <a:ext cx="7555327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000" indent="-342900">
                  <a:spcBef>
                    <a:spcPts val="1200"/>
                  </a:spcBef>
                  <a:buFont typeface="+mj-lt"/>
                  <a:buAutoNum type="arabicPeriod"/>
                </a:pPr>
                <a:r>
                  <a:rPr lang="it-IT" b="0" dirty="0"/>
                  <a:t>Trovare </a:t>
                </a:r>
                <a14:m>
                  <m:oMath xmlns:m="http://schemas.openxmlformats.org/officeDocument/2006/math"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b="0" i="1" baseline="-25000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 ·</m:t>
                    </m:r>
                    <m:r>
                      <a:rPr lang="pt-BR" b="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b="0" i="1" baseline="-25000" dirty="0">
                        <a:latin typeface="Cambria Math" panose="02040503050406030204" pitchFamily="18" charset="0"/>
                      </a:rPr>
                      <m:t>𝐵𝐿𝑇</m:t>
                    </m:r>
                    <m:r>
                      <a:rPr lang="it-IT" b="0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+ 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 · </m:t>
                    </m:r>
                    <m:r>
                      <a:rPr lang="pt-BR" b="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b="0" i="1" baseline="-25000" dirty="0">
                        <a:latin typeface="Cambria Math" panose="02040503050406030204" pitchFamily="18" charset="0"/>
                      </a:rPr>
                      <m:t>𝑅𝑇𝐾</m:t>
                    </m:r>
                  </m:oMath>
                </a14:m>
                <a:endParaRPr lang="it-IT" b="0" i="1" baseline="-25000" dirty="0">
                  <a:latin typeface="Cambria Math" panose="02040503050406030204" pitchFamily="18" charset="0"/>
                </a:endParaRPr>
              </a:p>
              <a:p>
                <a:pPr marL="799200" lvl="1" indent="-342900">
                  <a:spcBef>
                    <a:spcPts val="1200"/>
                  </a:spcBef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it-IT" b="0" dirty="0"/>
                  <a:t> e </a:t>
                </a:r>
                <a14:m>
                  <m:oMath xmlns:m="http://schemas.openxmlformats.org/officeDocument/2006/math"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it-IT" b="0" dirty="0"/>
                  <a:t>, che dipendono dalla distanza, calcolati minimizzando </a:t>
                </a:r>
                <a14:m>
                  <m:oMath xmlns:m="http://schemas.openxmlformats.org/officeDocument/2006/math"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pt-BR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pt-BR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b="0" i="1" dirty="0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pt-BR" b="0" i="1" dirty="0" smtClean="0">
                                <a:latin typeface="Cambria Math" panose="02040503050406030204" pitchFamily="18" charset="0"/>
                              </a:rPr>
                              <m:t> ·</m:t>
                            </m:r>
                            <m:r>
                              <a:rPr lang="pt-BR" b="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pt-BR" b="0" i="1" baseline="-25000" dirty="0">
                                <a:latin typeface="Cambria Math" panose="02040503050406030204" pitchFamily="18" charset="0"/>
                              </a:rPr>
                              <m:t>𝐵𝐿𝑇</m:t>
                            </m:r>
                            <m:r>
                              <a:rPr lang="it-IT" b="0" i="1" baseline="-25000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pt-BR" b="0" i="1" dirty="0" smtClean="0">
                                <a:latin typeface="Cambria Math" panose="02040503050406030204" pitchFamily="18" charset="0"/>
                              </a:rPr>
                              <m:t>+ </m:t>
                            </m:r>
                            <m:r>
                              <a:rPr lang="pt-BR" b="0" i="1" dirty="0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pt-BR" b="0" i="1" dirty="0" smtClean="0">
                                <a:latin typeface="Cambria Math" panose="02040503050406030204" pitchFamily="18" charset="0"/>
                              </a:rPr>
                              <m:t> ·</m:t>
                            </m:r>
                            <m:r>
                              <a:rPr lang="pt-BR" b="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pt-BR" b="0" i="1" baseline="-25000" dirty="0">
                                <a:latin typeface="Cambria Math" panose="02040503050406030204" pitchFamily="18" charset="0"/>
                              </a:rPr>
                              <m:t>𝑅𝑇𝐾</m:t>
                            </m:r>
                            <m:r>
                              <a:rPr lang="pt-BR" b="0" i="1" dirty="0" smtClean="0">
                                <a:latin typeface="Cambria Math" panose="02040503050406030204" pitchFamily="18" charset="0"/>
                              </a:rPr>
                              <m:t>− </m:t>
                            </m:r>
                            <m:r>
                              <a:rPr lang="pt-BR" b="0" i="1" dirty="0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m:rPr>
                            <m:nor/>
                          </m:rPr>
                          <a:rPr lang="pt-BR" b="0" baseline="30000" dirty="0"/>
                          <m:t>2</m:t>
                        </m:r>
                      </m:e>
                    </m:d>
                  </m:oMath>
                </a14:m>
                <a:endParaRPr lang="pt-BR" b="0" dirty="0"/>
              </a:p>
            </p:txBody>
          </p:sp>
        </mc:Choice>
        <mc:Fallback xmlns="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EFB78353-F3C2-4253-9736-DFF21C637E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335" y="1168747"/>
                <a:ext cx="7555327" cy="1077218"/>
              </a:xfrm>
              <a:prstGeom prst="rect">
                <a:avLst/>
              </a:prstGeom>
              <a:blipFill>
                <a:blip r:embed="rId2"/>
                <a:stretch>
                  <a:fillRect l="-484" t="-340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sellaDiTesto 8">
            <a:extLst>
              <a:ext uri="{FF2B5EF4-FFF2-40B4-BE49-F238E27FC236}">
                <a16:creationId xmlns:a16="http://schemas.microsoft.com/office/drawing/2014/main" id="{869AC680-A05E-4C86-B40E-CEC0200F1D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 dirty="0">
                <a:solidFill>
                  <a:schemeClr val="bg1"/>
                </a:solidFill>
              </a:rPr>
              <a:t>4.L’algoritmo</a:t>
            </a:r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17723BDF-9075-46A6-BFB4-37A794B33D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3142317"/>
              </p:ext>
            </p:extLst>
          </p:nvPr>
        </p:nvGraphicFramePr>
        <p:xfrm>
          <a:off x="1524000" y="2571749"/>
          <a:ext cx="6095999" cy="2092356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20362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7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71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Distanza</a:t>
                      </a:r>
                      <a:endParaRPr kumimoji="0" lang="it-IT" altLang="it-IT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3071B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stretch>
                        <a:fillRect l="-100901" t="-1220" r="-100901" b="-454878"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stretch>
                        <a:fillRect l="-200901" t="-1220" r="-901" b="-454878"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80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0.98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0.013</a:t>
                      </a:r>
                      <a:endParaRPr kumimoji="0" lang="it-IT" altLang="it-IT" sz="18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+mn-ea"/>
                        <a:cs typeface="+mn-cs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80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2m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0.79</a:t>
                      </a:r>
                      <a:endParaRPr kumimoji="0" lang="it-IT" altLang="it-IT" sz="18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+mn-ea"/>
                        <a:cs typeface="+mn-cs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0.17</a:t>
                      </a:r>
                      <a:endParaRPr kumimoji="0" lang="it-IT" altLang="it-IT" sz="18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+mn-ea"/>
                        <a:cs typeface="+mn-cs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80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3m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0.56</a:t>
                      </a:r>
                      <a:endParaRPr kumimoji="0" lang="it-IT" altLang="it-IT" sz="18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+mn-ea"/>
                        <a:cs typeface="+mn-cs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0.39</a:t>
                      </a:r>
                      <a:endParaRPr kumimoji="0" lang="it-IT" altLang="it-IT" sz="18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+mn-ea"/>
                        <a:cs typeface="+mn-cs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80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4m</a:t>
                      </a:r>
                      <a:endParaRPr kumimoji="0" lang="it-IT" alt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0.23</a:t>
                      </a:r>
                      <a:endParaRPr kumimoji="0" lang="it-IT" altLang="it-IT" sz="18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+mn-ea"/>
                        <a:cs typeface="+mn-cs"/>
                      </a:endParaRP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2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it-IT" altLang="it-IT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0.74</a:t>
                      </a:r>
                    </a:p>
                  </a:txBody>
                  <a:tcPr marL="68592" marR="68592" marT="26998" marB="26998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CasellaDiTesto 8">
            <a:extLst>
              <a:ext uri="{FF2B5EF4-FFF2-40B4-BE49-F238E27FC236}">
                <a16:creationId xmlns:a16="http://schemas.microsoft.com/office/drawing/2014/main" id="{085DCDB7-7DDD-4DDF-996C-C369BF8646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 dirty="0">
                <a:solidFill>
                  <a:schemeClr val="bg1"/>
                </a:solidFill>
              </a:rPr>
              <a:t>4.L’algoritmo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8DADF72F-8759-4499-854B-C816F2687731}"/>
                  </a:ext>
                </a:extLst>
              </p:cNvPr>
              <p:cNvSpPr txBox="1"/>
              <p:nvPr/>
            </p:nvSpPr>
            <p:spPr>
              <a:xfrm>
                <a:off x="799140" y="1241411"/>
                <a:ext cx="7545720" cy="8586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spcBef>
                    <a:spcPts val="1200"/>
                  </a:spcBef>
                  <a:buFont typeface="+mj-lt"/>
                  <a:buAutoNum type="arabicPeriod" startAt="2"/>
                </a:pPr>
                <a:r>
                  <a:rPr lang="pt-BR" b="0" dirty="0"/>
                  <a:t>Definita </a:t>
                </a:r>
                <a14:m>
                  <m:oMath xmlns:m="http://schemas.openxmlformats.org/officeDocument/2006/math"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𝑣𝑎𝑟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pt-BR" b="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b="0" i="1" baseline="-25000" dirty="0">
                        <a:latin typeface="Cambria Math" panose="02040503050406030204" pitchFamily="18" charset="0"/>
                      </a:rPr>
                      <m:t>𝑅𝑇𝐾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]</m:t>
                    </m:r>
                    <m:r>
                      <a:rPr lang="pt-BR" b="0" i="1" baseline="-25000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 = 0.8610</m:t>
                    </m:r>
                  </m:oMath>
                </a14:m>
                <a:endParaRPr lang="pt-BR" b="0" dirty="0"/>
              </a:p>
              <a:p>
                <a:pPr marL="342000" indent="-342900">
                  <a:spcBef>
                    <a:spcPts val="1200"/>
                  </a:spcBef>
                  <a:buFont typeface="+mj-lt"/>
                  <a:buAutoNum type="arabicPeriod" startAt="2"/>
                </a:pPr>
                <a:r>
                  <a:rPr lang="pt-BR" b="0" dirty="0"/>
                  <a:t>Probabilità che </a:t>
                </a:r>
                <a14:m>
                  <m:oMath xmlns:m="http://schemas.openxmlformats.org/officeDocument/2006/math"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b="0" i="1" baseline="-25000" dirty="0" smtClean="0">
                        <a:latin typeface="Cambria Math" panose="02040503050406030204" pitchFamily="18" charset="0"/>
                      </a:rPr>
                      <m:t>𝑅𝑇𝐾</m:t>
                    </m:r>
                  </m:oMath>
                </a14:m>
                <a:r>
                  <a:rPr lang="pt-BR" b="0" dirty="0"/>
                  <a:t> appartenga alla Gaussiana </a:t>
                </a:r>
                <a14:m>
                  <m:oMath xmlns:m="http://schemas.openxmlformats.org/officeDocument/2006/math"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b="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pt-BR" b="0" i="1" baseline="-25000" dirty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,</m:t>
                    </m:r>
                    <m:rad>
                      <m:radPr>
                        <m:degHide m:val="on"/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pt-BR" b="0" i="1" dirty="0">
                            <a:latin typeface="Cambria Math" panose="02040503050406030204" pitchFamily="18" charset="0"/>
                          </a:rPr>
                          <m:t>𝑣𝑎𝑟</m:t>
                        </m:r>
                        <m:r>
                          <a:rPr lang="pt-BR" b="0" i="1" dirty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pt-BR" b="0" i="1" dirty="0">
                            <a:latin typeface="Cambria Math" panose="02040503050406030204" pitchFamily="18" charset="0"/>
                          </a:rPr>
                          <m:t>𝑥𝑅𝑇𝐾</m:t>
                        </m:r>
                        <m:r>
                          <a:rPr lang="pt-BR" b="0" i="1" dirty="0">
                            <a:latin typeface="Cambria Math" panose="02040503050406030204" pitchFamily="18" charset="0"/>
                          </a:rPr>
                          <m:t>]</m:t>
                        </m:r>
                        <m:r>
                          <a:rPr lang="pt-BR" b="0" i="1" baseline="-25000" dirty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rad>
                    <m:r>
                      <a:rPr lang="pt-BR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b="0" dirty="0"/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8DADF72F-8759-4499-854B-C816F26877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140" y="1241411"/>
                <a:ext cx="7545720" cy="858633"/>
              </a:xfrm>
              <a:prstGeom prst="rect">
                <a:avLst/>
              </a:prstGeom>
              <a:blipFill>
                <a:blip r:embed="rId2"/>
                <a:stretch>
                  <a:fillRect l="-485" t="-4286" b="-928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magine 2">
            <a:extLst>
              <a:ext uri="{FF2B5EF4-FFF2-40B4-BE49-F238E27FC236}">
                <a16:creationId xmlns:a16="http://schemas.microsoft.com/office/drawing/2014/main" id="{82AB0CF4-9A05-414B-B24A-C3747A581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659" y="2282158"/>
            <a:ext cx="4932681" cy="2607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>
            <a:extLst>
              <a:ext uri="{FF2B5EF4-FFF2-40B4-BE49-F238E27FC236}">
                <a16:creationId xmlns:a16="http://schemas.microsoft.com/office/drawing/2014/main" id="{9C30FD8F-91BE-4144-8A61-65EE1E76D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7" y="2265990"/>
            <a:ext cx="835342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1200"/>
              </a:spcBef>
            </a:pPr>
            <a:r>
              <a:rPr lang="it-IT" altLang="it-IT" sz="1800" b="0" dirty="0"/>
              <a:t>Importante una vicinanza tra i telefoni inferiore ai 2m</a:t>
            </a:r>
          </a:p>
          <a:p>
            <a:pPr eaLnBrk="1" hangingPunct="1">
              <a:spcBef>
                <a:spcPts val="1200"/>
              </a:spcBef>
            </a:pPr>
            <a:r>
              <a:rPr lang="it-IT" altLang="it-IT" sz="1800" b="0" dirty="0"/>
              <a:t>Applicare l’algoritmo ad una media di misurazione RTK e RSSI</a:t>
            </a:r>
          </a:p>
          <a:p>
            <a:pPr eaLnBrk="1" hangingPunct="1">
              <a:spcBef>
                <a:spcPts val="1200"/>
              </a:spcBef>
            </a:pPr>
            <a:r>
              <a:rPr lang="it-IT" altLang="it-IT" sz="1800" b="0" dirty="0"/>
              <a:t>Accuratezza di circa 80cm</a:t>
            </a:r>
          </a:p>
        </p:txBody>
      </p:sp>
      <p:sp>
        <p:nvSpPr>
          <p:cNvPr id="32771" name="CasellaDiTesto 8">
            <a:extLst>
              <a:ext uri="{FF2B5EF4-FFF2-40B4-BE49-F238E27FC236}">
                <a16:creationId xmlns:a16="http://schemas.microsoft.com/office/drawing/2014/main" id="{4C9A3CF3-410A-4EA3-90B7-E496A3C208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solidFill>
                  <a:schemeClr val="bg1"/>
                </a:solidFill>
              </a:rPr>
              <a:t>Conclusioni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4">
            <a:extLst>
              <a:ext uri="{FF2B5EF4-FFF2-40B4-BE49-F238E27FC236}">
                <a16:creationId xmlns:a16="http://schemas.microsoft.com/office/drawing/2014/main" id="{DCACE1B9-DE7C-4AE1-B9DA-F18365A36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32" y="1605697"/>
            <a:ext cx="7726735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1200"/>
              </a:spcBef>
            </a:pPr>
            <a:r>
              <a:rPr lang="it-IT" altLang="it-IT" sz="1800" b="0" dirty="0"/>
              <a:t>Funzionamento GPS: Global </a:t>
            </a:r>
            <a:r>
              <a:rPr lang="it-IT" altLang="it-IT" sz="1800" b="0" dirty="0" err="1"/>
              <a:t>Navigation</a:t>
            </a:r>
            <a:r>
              <a:rPr lang="it-IT" altLang="it-IT" sz="1800" b="0" dirty="0"/>
              <a:t> Satellite System (GNSS)</a:t>
            </a:r>
          </a:p>
          <a:p>
            <a:pPr eaLnBrk="1" hangingPunct="1">
              <a:spcBef>
                <a:spcPts val="1200"/>
              </a:spcBef>
            </a:pPr>
            <a:r>
              <a:rPr lang="it-IT" altLang="it-IT" sz="1800" b="0" dirty="0"/>
              <a:t>Real-Time </a:t>
            </a:r>
            <a:r>
              <a:rPr lang="it-IT" altLang="it-IT" sz="1800" b="0" dirty="0" err="1"/>
              <a:t>Kinematic</a:t>
            </a:r>
            <a:r>
              <a:rPr lang="it-IT" altLang="it-IT" sz="1800" b="0" dirty="0"/>
              <a:t> (RTK) permette una localizzazione di precisione</a:t>
            </a:r>
          </a:p>
        </p:txBody>
      </p:sp>
      <p:sp>
        <p:nvSpPr>
          <p:cNvPr id="14339" name="CasellaDiTesto 8">
            <a:extLst>
              <a:ext uri="{FF2B5EF4-FFF2-40B4-BE49-F238E27FC236}">
                <a16:creationId xmlns:a16="http://schemas.microsoft.com/office/drawing/2014/main" id="{ECE744F8-DEAC-4E0E-ADFF-EC5E09496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solidFill>
                  <a:schemeClr val="bg1"/>
                </a:solidFill>
              </a:rPr>
              <a:t>Localizzazione di precisione</a:t>
            </a:r>
          </a:p>
        </p:txBody>
      </p:sp>
      <p:pic>
        <p:nvPicPr>
          <p:cNvPr id="14341" name="Immagine 8">
            <a:extLst>
              <a:ext uri="{FF2B5EF4-FFF2-40B4-BE49-F238E27FC236}">
                <a16:creationId xmlns:a16="http://schemas.microsoft.com/office/drawing/2014/main" id="{BF8528DD-AE9D-471E-8192-DA1A9727C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" t="-12637" r="89" b="-12637"/>
          <a:stretch>
            <a:fillRect/>
          </a:stretch>
        </p:blipFill>
        <p:spPr bwMode="auto">
          <a:xfrm>
            <a:off x="5303439" y="2737585"/>
            <a:ext cx="3214941" cy="2138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magine 2" descr="Immagine che contiene satellite&#10;&#10;Descrizione generata automaticamente">
            <a:extLst>
              <a:ext uri="{FF2B5EF4-FFF2-40B4-BE49-F238E27FC236}">
                <a16:creationId xmlns:a16="http://schemas.microsoft.com/office/drawing/2014/main" id="{D9E77A18-3C93-46C0-AAD3-D8D8E2BBF2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20" y="2867705"/>
            <a:ext cx="3946379" cy="19101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3314" name="Rectangle 4">
                <a:extLst>
                  <a:ext uri="{FF2B5EF4-FFF2-40B4-BE49-F238E27FC236}">
                    <a16:creationId xmlns:a16="http://schemas.microsoft.com/office/drawing/2014/main" id="{743C3845-AB5E-4FD0-B2FB-A569720AE5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057" y="974755"/>
                <a:ext cx="8087886" cy="17851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marL="285750" indent="-285750">
                  <a:spcBef>
                    <a:spcPct val="20000"/>
                  </a:spcBef>
                  <a:buChar char="•"/>
                  <a:defRPr sz="21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19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ts val="1200"/>
                  </a:spcBef>
                </a:pPr>
                <a:r>
                  <a:rPr lang="it-IT" altLang="it-IT" sz="1800" b="0" dirty="0"/>
                  <a:t>Spoofing GPS: attacco che ha come obbiettivo la falsificazione della localizzazione di un dispositivo</a:t>
                </a:r>
              </a:p>
              <a:p>
                <a:pPr eaLnBrk="1" hangingPunct="1">
                  <a:spcBef>
                    <a:spcPts val="1200"/>
                  </a:spcBef>
                </a:pPr>
                <a:r>
                  <a:rPr lang="it-IT" altLang="it-IT" sz="1800" b="0" dirty="0"/>
                  <a:t>Caso di studio: due telefoni in cui uno potrebbe essere sotto attacco di spoofing mentre l’altro si assume non lo sia</a:t>
                </a:r>
              </a:p>
              <a:p>
                <a:pPr eaLnBrk="1" hangingPunct="1">
                  <a:spcBef>
                    <a:spcPts val="1200"/>
                  </a:spcBef>
                </a:pPr>
                <a:r>
                  <a:rPr lang="it-IT" altLang="it-IT" sz="1800" b="0" dirty="0"/>
                  <a:t>Possibile metodo risolutivo: confrontare la distanza </a:t>
                </a:r>
                <a14:m>
                  <m:oMath xmlns:m="http://schemas.openxmlformats.org/officeDocument/2006/math">
                    <m:r>
                      <a:rPr lang="it-IT" altLang="it-IT" sz="1800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altLang="it-IT" sz="1800" b="0" i="1" baseline="-25000" dirty="0" err="1" smtClean="0">
                        <a:latin typeface="Cambria Math" panose="02040503050406030204" pitchFamily="18" charset="0"/>
                      </a:rPr>
                      <m:t>𝑅𝑇𝐾</m:t>
                    </m:r>
                  </m:oMath>
                </a14:m>
                <a:r>
                  <a:rPr lang="it-IT" altLang="it-IT" sz="1800" b="0" dirty="0"/>
                  <a:t> con </a:t>
                </a:r>
                <a14:m>
                  <m:oMath xmlns:m="http://schemas.openxmlformats.org/officeDocument/2006/math">
                    <m:r>
                      <a:rPr lang="it-IT" altLang="it-IT" sz="1800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altLang="it-IT" sz="1800" b="0" i="1" baseline="-25000" dirty="0" err="1" smtClean="0">
                        <a:latin typeface="Cambria Math" panose="02040503050406030204" pitchFamily="18" charset="0"/>
                      </a:rPr>
                      <m:t>𝐵𝐿𝑇</m:t>
                    </m:r>
                  </m:oMath>
                </a14:m>
                <a:endParaRPr lang="en-US" altLang="it-IT" sz="1800" b="0" baseline="-25000" dirty="0"/>
              </a:p>
            </p:txBody>
          </p:sp>
        </mc:Choice>
        <mc:Fallback xmlns="">
          <p:sp>
            <p:nvSpPr>
              <p:cNvPr id="13314" name="Rectangle 4">
                <a:extLst>
                  <a:ext uri="{FF2B5EF4-FFF2-40B4-BE49-F238E27FC236}">
                    <a16:creationId xmlns:a16="http://schemas.microsoft.com/office/drawing/2014/main" id="{743C3845-AB5E-4FD0-B2FB-A569720AE5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28057" y="974755"/>
                <a:ext cx="8087886" cy="1785104"/>
              </a:xfrm>
              <a:prstGeom prst="rect">
                <a:avLst/>
              </a:prstGeom>
              <a:blipFill>
                <a:blip r:embed="rId2"/>
                <a:stretch>
                  <a:fillRect l="-528" t="-2048" b="-443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15" name="CasellaDiTesto 8">
            <a:extLst>
              <a:ext uri="{FF2B5EF4-FFF2-40B4-BE49-F238E27FC236}">
                <a16:creationId xmlns:a16="http://schemas.microsoft.com/office/drawing/2014/main" id="{7CE7D801-EEB3-476E-A251-41D0F9C767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solidFill>
                  <a:schemeClr val="bg1"/>
                </a:solidFill>
              </a:rPr>
              <a:t>Il problema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366BCA3-7A68-4DF3-B5C0-73D79F9C6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375" y="2736585"/>
            <a:ext cx="3085625" cy="205708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AE77A60-8141-4993-B85B-D7DB1CFC5A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759859"/>
            <a:ext cx="3085625" cy="205708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>
            <a:extLst>
              <a:ext uri="{FF2B5EF4-FFF2-40B4-BE49-F238E27FC236}">
                <a16:creationId xmlns:a16="http://schemas.microsoft.com/office/drawing/2014/main" id="{432313D2-E72C-4C91-8CD0-2D90366831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531" y="2166110"/>
            <a:ext cx="8110937" cy="166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1200"/>
              </a:spcBef>
              <a:buFontTx/>
              <a:buAutoNum type="arabicPeriod"/>
            </a:pPr>
            <a:r>
              <a:rPr lang="it-IT" altLang="it-IT" sz="1800" b="0" dirty="0"/>
              <a:t>Sperimentazione distanza con Bluetooth</a:t>
            </a:r>
          </a:p>
          <a:p>
            <a:pPr eaLnBrk="1" hangingPunct="1">
              <a:spcBef>
                <a:spcPts val="1200"/>
              </a:spcBef>
              <a:buFontTx/>
              <a:buAutoNum type="arabicPeriod"/>
            </a:pPr>
            <a:r>
              <a:rPr lang="it-IT" altLang="it-IT" sz="1800" b="0" dirty="0"/>
              <a:t>Sperimentazione distanza con RTK</a:t>
            </a:r>
          </a:p>
          <a:p>
            <a:pPr eaLnBrk="1" hangingPunct="1">
              <a:spcBef>
                <a:spcPts val="1200"/>
              </a:spcBef>
              <a:buFontTx/>
              <a:buAutoNum type="arabicPeriod"/>
            </a:pPr>
            <a:r>
              <a:rPr lang="it-IT" altLang="it-IT" sz="1800" b="0" dirty="0"/>
              <a:t>Confronto sperimentazioni</a:t>
            </a:r>
          </a:p>
          <a:p>
            <a:pPr eaLnBrk="1" hangingPunct="1">
              <a:spcBef>
                <a:spcPts val="1200"/>
              </a:spcBef>
              <a:buFontTx/>
              <a:buAutoNum type="arabicPeriod"/>
            </a:pPr>
            <a:r>
              <a:rPr lang="it-IT" altLang="it-IT" sz="1800" b="0" dirty="0"/>
              <a:t>Algoritmo per individuare se un dispositivo è sotto attacco di spoofing GPS</a:t>
            </a:r>
          </a:p>
        </p:txBody>
      </p:sp>
      <p:sp>
        <p:nvSpPr>
          <p:cNvPr id="15363" name="CasellaDiTesto 8">
            <a:extLst>
              <a:ext uri="{FF2B5EF4-FFF2-40B4-BE49-F238E27FC236}">
                <a16:creationId xmlns:a16="http://schemas.microsoft.com/office/drawing/2014/main" id="{4609BCB3-5629-494F-940B-A9BCC66D6D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solidFill>
                  <a:schemeClr val="bg1"/>
                </a:solidFill>
              </a:rPr>
              <a:t>Passaggi risolutivi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502D676-D065-43F0-A24B-29F5A79B40CD}"/>
              </a:ext>
            </a:extLst>
          </p:cNvPr>
          <p:cNvSpPr txBox="1"/>
          <p:nvPr/>
        </p:nvSpPr>
        <p:spPr>
          <a:xfrm>
            <a:off x="185951" y="1697573"/>
            <a:ext cx="424158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00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b="0" dirty="0"/>
              <a:t>Received </a:t>
            </a:r>
            <a:r>
              <a:rPr lang="it-IT" b="0" dirty="0" err="1"/>
              <a:t>Signal</a:t>
            </a:r>
            <a:r>
              <a:rPr lang="it-IT" b="0" dirty="0"/>
              <a:t> </a:t>
            </a:r>
            <a:r>
              <a:rPr lang="it-IT" b="0" dirty="0" err="1"/>
              <a:t>Strength</a:t>
            </a:r>
            <a:r>
              <a:rPr lang="it-IT" b="0" dirty="0"/>
              <a:t> </a:t>
            </a:r>
            <a:r>
              <a:rPr lang="it-IT" b="0" dirty="0" err="1"/>
              <a:t>Indicator</a:t>
            </a:r>
            <a:r>
              <a:rPr lang="it-IT" b="0" dirty="0"/>
              <a:t> (RSSI)</a:t>
            </a:r>
          </a:p>
          <a:p>
            <a:pPr marL="34200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altLang="it-IT" b="0" dirty="0"/>
              <a:t>Telefoni utilizzati: Xiaomi MI 8 e Huawei Mate 20</a:t>
            </a:r>
          </a:p>
          <a:p>
            <a:pPr marL="34200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b="0" i="1" dirty="0"/>
              <a:t>Bluetooth Finder</a:t>
            </a:r>
            <a:endParaRPr lang="it-IT" altLang="it-IT" b="0" dirty="0"/>
          </a:p>
          <a:p>
            <a:pPr marL="34200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altLang="it-IT" b="0" dirty="0"/>
              <a:t>Misure prese: 500 per ogni distanza</a:t>
            </a:r>
          </a:p>
          <a:p>
            <a:pPr marL="34200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altLang="it-IT" b="0" dirty="0"/>
              <a:t>Posizione: in un luogo chiuso</a:t>
            </a:r>
          </a:p>
        </p:txBody>
      </p:sp>
      <p:sp>
        <p:nvSpPr>
          <p:cNvPr id="16387" name="CasellaDiTesto 8">
            <a:extLst>
              <a:ext uri="{FF2B5EF4-FFF2-40B4-BE49-F238E27FC236}">
                <a16:creationId xmlns:a16="http://schemas.microsoft.com/office/drawing/2014/main" id="{25422983-DB3F-40E2-BFFC-D96790204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solidFill>
                  <a:schemeClr val="bg1"/>
                </a:solidFill>
              </a:rPr>
              <a:t>1.Sperimentazione Bluetooth</a:t>
            </a:r>
          </a:p>
        </p:txBody>
      </p:sp>
      <p:pic>
        <p:nvPicPr>
          <p:cNvPr id="16388" name="Immagine 5">
            <a:extLst>
              <a:ext uri="{FF2B5EF4-FFF2-40B4-BE49-F238E27FC236}">
                <a16:creationId xmlns:a16="http://schemas.microsoft.com/office/drawing/2014/main" id="{B7730BE3-6313-49B5-BDF0-CED50214F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" r="3105"/>
          <a:stretch>
            <a:fillRect/>
          </a:stretch>
        </p:blipFill>
        <p:spPr bwMode="auto">
          <a:xfrm>
            <a:off x="6900863" y="1160463"/>
            <a:ext cx="1852612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Immagine 5">
            <a:extLst>
              <a:ext uri="{FF2B5EF4-FFF2-40B4-BE49-F238E27FC236}">
                <a16:creationId xmlns:a16="http://schemas.microsoft.com/office/drawing/2014/main" id="{5691DDD4-4748-4D38-A754-86D54F5A2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" r="3105"/>
          <a:stretch>
            <a:fillRect/>
          </a:stretch>
        </p:blipFill>
        <p:spPr bwMode="auto">
          <a:xfrm>
            <a:off x="4716463" y="1158875"/>
            <a:ext cx="1854200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CasellaDiTesto 8">
            <a:extLst>
              <a:ext uri="{FF2B5EF4-FFF2-40B4-BE49-F238E27FC236}">
                <a16:creationId xmlns:a16="http://schemas.microsoft.com/office/drawing/2014/main" id="{8D92DD5A-E67C-4BCD-BEB7-6539D33DE2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 dirty="0">
                <a:solidFill>
                  <a:schemeClr val="bg1"/>
                </a:solidFill>
              </a:rPr>
              <a:t>RSSI - DISTANZA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40AFE4E-5E41-4F3B-A56B-3620F1F6E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79" y="1594615"/>
            <a:ext cx="8319442" cy="290822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CasellaDiTesto 8">
            <a:extLst>
              <a:ext uri="{FF2B5EF4-FFF2-40B4-BE49-F238E27FC236}">
                <a16:creationId xmlns:a16="http://schemas.microsoft.com/office/drawing/2014/main" id="{8D92DD5A-E67C-4BCD-BEB7-6539D33DE2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 dirty="0">
                <a:solidFill>
                  <a:schemeClr val="bg1"/>
                </a:solidFill>
              </a:rPr>
              <a:t>Attenuazione modello radio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B929158-A79E-4749-83A9-0392DC84D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24" y="1404493"/>
            <a:ext cx="8284551" cy="322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846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4">
            <a:extLst>
              <a:ext uri="{FF2B5EF4-FFF2-40B4-BE49-F238E27FC236}">
                <a16:creationId xmlns:a16="http://schemas.microsoft.com/office/drawing/2014/main" id="{573106A3-0763-4E2A-8B0C-BCC8196C57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515" y="1773611"/>
            <a:ext cx="7716970" cy="2369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ts val="1200"/>
              </a:spcBef>
            </a:pPr>
            <a:r>
              <a:rPr lang="it-IT" altLang="it-IT" sz="1800" b="0" dirty="0"/>
              <a:t>Stessi telefoni utilizzati: Xiaomi MI 8 e Huawei Mate 20</a:t>
            </a:r>
          </a:p>
          <a:p>
            <a:pPr eaLnBrk="1" hangingPunct="1">
              <a:spcBef>
                <a:spcPts val="1200"/>
              </a:spcBef>
            </a:pPr>
            <a:r>
              <a:rPr lang="en-US" altLang="it-IT" sz="1800" b="0" dirty="0"/>
              <a:t>Geo++ RINEX Logger</a:t>
            </a:r>
          </a:p>
          <a:p>
            <a:pPr eaLnBrk="1" hangingPunct="1">
              <a:spcBef>
                <a:spcPts val="1200"/>
              </a:spcBef>
            </a:pPr>
            <a:r>
              <a:rPr lang="en-US" altLang="it-IT" sz="1800" b="0" dirty="0" err="1"/>
              <a:t>Elaborazione</a:t>
            </a:r>
            <a:r>
              <a:rPr lang="en-US" altLang="it-IT" sz="1800" b="0" dirty="0"/>
              <a:t> </a:t>
            </a:r>
            <a:r>
              <a:rPr lang="en-US" altLang="it-IT" sz="1800" b="0" dirty="0" err="1"/>
              <a:t>dati</a:t>
            </a:r>
            <a:r>
              <a:rPr lang="en-US" altLang="it-IT" sz="1800" b="0" dirty="0"/>
              <a:t> con </a:t>
            </a:r>
            <a:r>
              <a:rPr lang="en-US" altLang="it-IT" sz="1800" b="0" dirty="0" err="1"/>
              <a:t>programmi</a:t>
            </a:r>
            <a:r>
              <a:rPr lang="en-US" altLang="it-IT" sz="1800" b="0" dirty="0"/>
              <a:t> </a:t>
            </a:r>
            <a:r>
              <a:rPr lang="en-US" altLang="it-IT" sz="1800" b="0" dirty="0" err="1"/>
              <a:t>della</a:t>
            </a:r>
            <a:r>
              <a:rPr lang="en-US" altLang="it-IT" sz="1800" b="0" dirty="0"/>
              <a:t> </a:t>
            </a:r>
            <a:r>
              <a:rPr lang="en-US" altLang="it-IT" sz="1800" b="0" dirty="0" err="1"/>
              <a:t>libreria</a:t>
            </a:r>
            <a:r>
              <a:rPr lang="en-US" altLang="it-IT" sz="1800" b="0" dirty="0"/>
              <a:t> RTKLIB</a:t>
            </a:r>
          </a:p>
          <a:p>
            <a:pPr eaLnBrk="1" hangingPunct="1">
              <a:spcBef>
                <a:spcPts val="1200"/>
              </a:spcBef>
            </a:pPr>
            <a:r>
              <a:rPr lang="it-IT" altLang="it-IT" sz="1800" b="0" dirty="0"/>
              <a:t>Misure prese: 10 file posizionali per ogni distanza, per entrambi i telefoni</a:t>
            </a:r>
          </a:p>
          <a:p>
            <a:pPr eaLnBrk="1" hangingPunct="1">
              <a:spcBef>
                <a:spcPts val="1200"/>
              </a:spcBef>
            </a:pPr>
            <a:r>
              <a:rPr lang="it-IT" altLang="it-IT" sz="1800" b="0" dirty="0"/>
              <a:t>Posizione: luogo all’aperto, lontano da ostacoli in un parco</a:t>
            </a:r>
          </a:p>
        </p:txBody>
      </p:sp>
      <p:sp>
        <p:nvSpPr>
          <p:cNvPr id="22531" name="CasellaDiTesto 8">
            <a:extLst>
              <a:ext uri="{FF2B5EF4-FFF2-40B4-BE49-F238E27FC236}">
                <a16:creationId xmlns:a16="http://schemas.microsoft.com/office/drawing/2014/main" id="{5240AB5E-0DE9-4585-8A4C-388EEA6EB8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solidFill>
                  <a:schemeClr val="bg1"/>
                </a:solidFill>
              </a:rPr>
              <a:t>2.Sperimentazione RTK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CasellaDiTesto 8">
            <a:extLst>
              <a:ext uri="{FF2B5EF4-FFF2-40B4-BE49-F238E27FC236}">
                <a16:creationId xmlns:a16="http://schemas.microsoft.com/office/drawing/2014/main" id="{7E9B4445-1222-41EC-9AFA-EAF7BF4CFB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it-IT" altLang="it-IT" sz="2800" dirty="0">
                <a:solidFill>
                  <a:schemeClr val="bg1"/>
                </a:solidFill>
              </a:rPr>
              <a:t>Selezione dati</a:t>
            </a:r>
          </a:p>
        </p:txBody>
      </p:sp>
      <p:pic>
        <p:nvPicPr>
          <p:cNvPr id="24579" name="Immagine 3">
            <a:extLst>
              <a:ext uri="{FF2B5EF4-FFF2-40B4-BE49-F238E27FC236}">
                <a16:creationId xmlns:a16="http://schemas.microsoft.com/office/drawing/2014/main" id="{DE6BC9A0-6EAE-49CD-8B34-0C8C664CD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3" y="1292225"/>
            <a:ext cx="4044950" cy="343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0" name="Immagine 6">
            <a:extLst>
              <a:ext uri="{FF2B5EF4-FFF2-40B4-BE49-F238E27FC236}">
                <a16:creationId xmlns:a16="http://schemas.microsoft.com/office/drawing/2014/main" id="{00691F0B-D166-4383-9DBB-60F06BD17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288" y="1292225"/>
            <a:ext cx="4044950" cy="3433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5_Struttura predefinita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5_Struttura predefinita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blipFill>
          <a:blip xmlns:r="http://schemas.openxmlformats.org/officeDocument/2006/relationships" r:embed="rId1"/>
          <a:stretch>
            <a:fillRect l="-511" t="-1416" b="-2266"/>
          </a:stretch>
        </a:blipFill>
        <a:ln>
          <a:noFill/>
        </a:ln>
      </a:spPr>
      <a:bodyPr/>
      <a:lstStyle>
        <a:defPPr algn="l">
          <a:defRPr dirty="0" smtClean="0">
            <a:noFill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3991</TotalTime>
  <Words>343</Words>
  <Application>Microsoft Office PowerPoint</Application>
  <PresentationFormat>Presentazione su schermo (16:9)</PresentationFormat>
  <Paragraphs>98</Paragraphs>
  <Slides>15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8" baseType="lpstr">
      <vt:lpstr>Arial</vt:lpstr>
      <vt:lpstr>Cambria Math</vt:lpstr>
      <vt:lpstr>5_Struttura predefinita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Università degli Studi di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utentecia1</dc:creator>
  <cp:lastModifiedBy>Valente Pietro</cp:lastModifiedBy>
  <cp:revision>355</cp:revision>
  <cp:lastPrinted>2017-10-24T09:43:22Z</cp:lastPrinted>
  <dcterms:created xsi:type="dcterms:W3CDTF">2007-03-01T10:31:45Z</dcterms:created>
  <dcterms:modified xsi:type="dcterms:W3CDTF">2021-09-22T21:36:32Z</dcterms:modified>
</cp:coreProperties>
</file>